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37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EB4EE04-0171-4F8D-8403-8698857AF304}" type="datetimeFigureOut">
              <a:rPr lang="en-US" smtClean="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BC95D3-20CD-4109-849A-AEB06AA2910B}" type="slidenum">
              <a:rPr lang="en-US" smtClean="0"/>
              <a:t>‹#›</a:t>
            </a:fld>
            <a:endParaRPr lang="en-US"/>
          </a:p>
        </p:txBody>
      </p:sp>
    </p:spTree>
    <p:extLst>
      <p:ext uri="{BB962C8B-B14F-4D97-AF65-F5344CB8AC3E}">
        <p14:creationId xmlns:p14="http://schemas.microsoft.com/office/powerpoint/2010/main" val="3272213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B4EE04-0171-4F8D-8403-8698857AF304}" type="datetimeFigureOut">
              <a:rPr lang="en-US" smtClean="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BC95D3-20CD-4109-849A-AEB06AA2910B}" type="slidenum">
              <a:rPr lang="en-US" smtClean="0"/>
              <a:t>‹#›</a:t>
            </a:fld>
            <a:endParaRPr lang="en-US"/>
          </a:p>
        </p:txBody>
      </p:sp>
    </p:spTree>
    <p:extLst>
      <p:ext uri="{BB962C8B-B14F-4D97-AF65-F5344CB8AC3E}">
        <p14:creationId xmlns:p14="http://schemas.microsoft.com/office/powerpoint/2010/main" val="1346099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B4EE04-0171-4F8D-8403-8698857AF304}" type="datetimeFigureOut">
              <a:rPr lang="en-US" smtClean="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BC95D3-20CD-4109-849A-AEB06AA2910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766988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B4EE04-0171-4F8D-8403-8698857AF304}" type="datetimeFigureOut">
              <a:rPr lang="en-US" smtClean="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BC95D3-20CD-4109-849A-AEB06AA2910B}" type="slidenum">
              <a:rPr lang="en-US" smtClean="0"/>
              <a:t>‹#›</a:t>
            </a:fld>
            <a:endParaRPr lang="en-US"/>
          </a:p>
        </p:txBody>
      </p:sp>
    </p:spTree>
    <p:extLst>
      <p:ext uri="{BB962C8B-B14F-4D97-AF65-F5344CB8AC3E}">
        <p14:creationId xmlns:p14="http://schemas.microsoft.com/office/powerpoint/2010/main" val="23745312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B4EE04-0171-4F8D-8403-8698857AF304}" type="datetimeFigureOut">
              <a:rPr lang="en-US" smtClean="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BC95D3-20CD-4109-849A-AEB06AA2910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193496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B4EE04-0171-4F8D-8403-8698857AF304}" type="datetimeFigureOut">
              <a:rPr lang="en-US" smtClean="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BC95D3-20CD-4109-849A-AEB06AA2910B}" type="slidenum">
              <a:rPr lang="en-US" smtClean="0"/>
              <a:t>‹#›</a:t>
            </a:fld>
            <a:endParaRPr lang="en-US"/>
          </a:p>
        </p:txBody>
      </p:sp>
    </p:spTree>
    <p:extLst>
      <p:ext uri="{BB962C8B-B14F-4D97-AF65-F5344CB8AC3E}">
        <p14:creationId xmlns:p14="http://schemas.microsoft.com/office/powerpoint/2010/main" val="8783089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B4EE04-0171-4F8D-8403-8698857AF304}" type="datetimeFigureOut">
              <a:rPr lang="en-US" smtClean="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BC95D3-20CD-4109-849A-AEB06AA2910B}" type="slidenum">
              <a:rPr lang="en-US" smtClean="0"/>
              <a:t>‹#›</a:t>
            </a:fld>
            <a:endParaRPr lang="en-US"/>
          </a:p>
        </p:txBody>
      </p:sp>
    </p:spTree>
    <p:extLst>
      <p:ext uri="{BB962C8B-B14F-4D97-AF65-F5344CB8AC3E}">
        <p14:creationId xmlns:p14="http://schemas.microsoft.com/office/powerpoint/2010/main" val="26722819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B4EE04-0171-4F8D-8403-8698857AF304}" type="datetimeFigureOut">
              <a:rPr lang="en-US" smtClean="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BC95D3-20CD-4109-849A-AEB06AA2910B}" type="slidenum">
              <a:rPr lang="en-US" smtClean="0"/>
              <a:t>‹#›</a:t>
            </a:fld>
            <a:endParaRPr lang="en-US"/>
          </a:p>
        </p:txBody>
      </p:sp>
    </p:spTree>
    <p:extLst>
      <p:ext uri="{BB962C8B-B14F-4D97-AF65-F5344CB8AC3E}">
        <p14:creationId xmlns:p14="http://schemas.microsoft.com/office/powerpoint/2010/main" val="1528523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B4EE04-0171-4F8D-8403-8698857AF304}" type="datetimeFigureOut">
              <a:rPr lang="en-US" smtClean="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BC95D3-20CD-4109-849A-AEB06AA2910B}" type="slidenum">
              <a:rPr lang="en-US" smtClean="0"/>
              <a:t>‹#›</a:t>
            </a:fld>
            <a:endParaRPr lang="en-US"/>
          </a:p>
        </p:txBody>
      </p:sp>
    </p:spTree>
    <p:extLst>
      <p:ext uri="{BB962C8B-B14F-4D97-AF65-F5344CB8AC3E}">
        <p14:creationId xmlns:p14="http://schemas.microsoft.com/office/powerpoint/2010/main" val="1415000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B4EE04-0171-4F8D-8403-8698857AF304}" type="datetimeFigureOut">
              <a:rPr lang="en-US" smtClean="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BC95D3-20CD-4109-849A-AEB06AA2910B}" type="slidenum">
              <a:rPr lang="en-US" smtClean="0"/>
              <a:t>‹#›</a:t>
            </a:fld>
            <a:endParaRPr lang="en-US"/>
          </a:p>
        </p:txBody>
      </p:sp>
    </p:spTree>
    <p:extLst>
      <p:ext uri="{BB962C8B-B14F-4D97-AF65-F5344CB8AC3E}">
        <p14:creationId xmlns:p14="http://schemas.microsoft.com/office/powerpoint/2010/main" val="90192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B4EE04-0171-4F8D-8403-8698857AF304}" type="datetimeFigureOut">
              <a:rPr lang="en-US" smtClean="0"/>
              <a:t>9/20/2022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BC95D3-20CD-4109-849A-AEB06AA2910B}" type="slidenum">
              <a:rPr lang="en-US" smtClean="0"/>
              <a:t>‹#›</a:t>
            </a:fld>
            <a:endParaRPr lang="en-US"/>
          </a:p>
        </p:txBody>
      </p:sp>
    </p:spTree>
    <p:extLst>
      <p:ext uri="{BB962C8B-B14F-4D97-AF65-F5344CB8AC3E}">
        <p14:creationId xmlns:p14="http://schemas.microsoft.com/office/powerpoint/2010/main" val="3791049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B4EE04-0171-4F8D-8403-8698857AF304}" type="datetimeFigureOut">
              <a:rPr lang="en-US" smtClean="0"/>
              <a:t>9/20/2022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BC95D3-20CD-4109-849A-AEB06AA2910B}" type="slidenum">
              <a:rPr lang="en-US" smtClean="0"/>
              <a:t>‹#›</a:t>
            </a:fld>
            <a:endParaRPr lang="en-US"/>
          </a:p>
        </p:txBody>
      </p:sp>
    </p:spTree>
    <p:extLst>
      <p:ext uri="{BB962C8B-B14F-4D97-AF65-F5344CB8AC3E}">
        <p14:creationId xmlns:p14="http://schemas.microsoft.com/office/powerpoint/2010/main" val="2745486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EB4EE04-0171-4F8D-8403-8698857AF304}" type="datetimeFigureOut">
              <a:rPr lang="en-US" smtClean="0"/>
              <a:t>9/20/2022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BC95D3-20CD-4109-849A-AEB06AA2910B}" type="slidenum">
              <a:rPr lang="en-US" smtClean="0"/>
              <a:t>‹#›</a:t>
            </a:fld>
            <a:endParaRPr lang="en-US"/>
          </a:p>
        </p:txBody>
      </p:sp>
    </p:spTree>
    <p:extLst>
      <p:ext uri="{BB962C8B-B14F-4D97-AF65-F5344CB8AC3E}">
        <p14:creationId xmlns:p14="http://schemas.microsoft.com/office/powerpoint/2010/main" val="466277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B4EE04-0171-4F8D-8403-8698857AF304}" type="datetimeFigureOut">
              <a:rPr lang="en-US" smtClean="0"/>
              <a:t>9/20/2022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BC95D3-20CD-4109-849A-AEB06AA2910B}" type="slidenum">
              <a:rPr lang="en-US" smtClean="0"/>
              <a:t>‹#›</a:t>
            </a:fld>
            <a:endParaRPr lang="en-US"/>
          </a:p>
        </p:txBody>
      </p:sp>
    </p:spTree>
    <p:extLst>
      <p:ext uri="{BB962C8B-B14F-4D97-AF65-F5344CB8AC3E}">
        <p14:creationId xmlns:p14="http://schemas.microsoft.com/office/powerpoint/2010/main" val="3903351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B4EE04-0171-4F8D-8403-8698857AF304}" type="datetimeFigureOut">
              <a:rPr lang="en-US" smtClean="0"/>
              <a:t>9/20/2022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BC95D3-20CD-4109-849A-AEB06AA2910B}" type="slidenum">
              <a:rPr lang="en-US" smtClean="0"/>
              <a:t>‹#›</a:t>
            </a:fld>
            <a:endParaRPr lang="en-US"/>
          </a:p>
        </p:txBody>
      </p:sp>
    </p:spTree>
    <p:extLst>
      <p:ext uri="{BB962C8B-B14F-4D97-AF65-F5344CB8AC3E}">
        <p14:creationId xmlns:p14="http://schemas.microsoft.com/office/powerpoint/2010/main" val="3441107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B4EE04-0171-4F8D-8403-8698857AF304}" type="datetimeFigureOut">
              <a:rPr lang="en-US" smtClean="0"/>
              <a:t>9/20/2022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BC95D3-20CD-4109-849A-AEB06AA2910B}" type="slidenum">
              <a:rPr lang="en-US" smtClean="0"/>
              <a:t>‹#›</a:t>
            </a:fld>
            <a:endParaRPr lang="en-US"/>
          </a:p>
        </p:txBody>
      </p:sp>
    </p:spTree>
    <p:extLst>
      <p:ext uri="{BB962C8B-B14F-4D97-AF65-F5344CB8AC3E}">
        <p14:creationId xmlns:p14="http://schemas.microsoft.com/office/powerpoint/2010/main" val="87843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EB4EE04-0171-4F8D-8403-8698857AF304}" type="datetimeFigureOut">
              <a:rPr lang="en-US" smtClean="0"/>
              <a:t>9/20/2022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FBC95D3-20CD-4109-849A-AEB06AA2910B}" type="slidenum">
              <a:rPr lang="en-US" smtClean="0"/>
              <a:t>‹#›</a:t>
            </a:fld>
            <a:endParaRPr lang="en-US"/>
          </a:p>
        </p:txBody>
      </p:sp>
    </p:spTree>
    <p:extLst>
      <p:ext uri="{BB962C8B-B14F-4D97-AF65-F5344CB8AC3E}">
        <p14:creationId xmlns:p14="http://schemas.microsoft.com/office/powerpoint/2010/main" val="24878752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77801"/>
            <a:ext cx="8596668" cy="1982788"/>
          </a:xfrm>
        </p:spPr>
        <p:txBody>
          <a:bodyPr>
            <a:normAutofit fontScale="90000"/>
          </a:bodyPr>
          <a:lstStyle/>
          <a:p>
            <a:r>
              <a:rPr lang="en-US" sz="2800" dirty="0"/>
              <a:t>University of </a:t>
            </a:r>
            <a:r>
              <a:rPr lang="en-US" sz="2800" dirty="0" err="1"/>
              <a:t>Basrah</a:t>
            </a:r>
            <a:br>
              <a:rPr lang="en-US" sz="2800" dirty="0"/>
            </a:br>
            <a:r>
              <a:rPr lang="en-US" sz="2800" dirty="0"/>
              <a:t>College of Arts</a:t>
            </a:r>
            <a:br>
              <a:rPr lang="en-US" sz="2800" dirty="0"/>
            </a:br>
            <a:r>
              <a:rPr lang="en-US" sz="2800" dirty="0"/>
              <a:t>Dept. of Translation</a:t>
            </a:r>
            <a:br>
              <a:rPr lang="en-US" sz="2800" dirty="0"/>
            </a:br>
            <a:r>
              <a:rPr lang="en-US" sz="2800" dirty="0"/>
              <a:t>Sight Interpretation  </a:t>
            </a:r>
            <a:br>
              <a:rPr lang="en-US" sz="2800" dirty="0"/>
            </a:br>
            <a:r>
              <a:rPr lang="en-US" sz="2800" dirty="0"/>
              <a:t>Lecture 2</a:t>
            </a:r>
          </a:p>
        </p:txBody>
      </p:sp>
      <p:sp>
        <p:nvSpPr>
          <p:cNvPr id="3" name="Content Placeholder 2"/>
          <p:cNvSpPr>
            <a:spLocks noGrp="1"/>
          </p:cNvSpPr>
          <p:nvPr>
            <p:ph idx="1"/>
          </p:nvPr>
        </p:nvSpPr>
        <p:spPr>
          <a:xfrm>
            <a:off x="791634" y="2401889"/>
            <a:ext cx="8596668" cy="3880773"/>
          </a:xfrm>
        </p:spPr>
        <p:txBody>
          <a:bodyPr>
            <a:normAutofit/>
          </a:bodyPr>
          <a:lstStyle/>
          <a:p>
            <a:pPr algn="just"/>
            <a:r>
              <a:rPr lang="en-US" sz="2400" b="1" dirty="0"/>
              <a:t>First, written input instead of voice input. This affects interpreters at all levels, from Expert to Natural (once they can read of course). I've told elsewhere the story of how one of my earliest encounters with Natural Translation was overhearing a young girl in a post office in Ottawa interpreting an English official form into Portuguese for her father. This hybrid of written translating and interpreting has a traditional name, </a:t>
            </a:r>
            <a:r>
              <a:rPr lang="en-US" sz="2400" b="1" i="1" dirty="0"/>
              <a:t>sight translation</a:t>
            </a:r>
            <a:r>
              <a:rPr lang="en-US" sz="2400" b="1" dirty="0"/>
              <a:t>, and it's a common exercise in translator training schools. </a:t>
            </a:r>
          </a:p>
        </p:txBody>
      </p:sp>
    </p:spTree>
    <p:extLst>
      <p:ext uri="{BB962C8B-B14F-4D97-AF65-F5344CB8AC3E}">
        <p14:creationId xmlns:p14="http://schemas.microsoft.com/office/powerpoint/2010/main" val="1646931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3250"/>
                                        <p:tgtEl>
                                          <p:spTgt spid="3">
                                            <p:txEl>
                                              <p:pRg st="0" end="0"/>
                                            </p:txEl>
                                          </p:spTgt>
                                        </p:tgtEl>
                                      </p:cBhvr>
                                    </p:animEffect>
                                    <p:anim calcmode="lin" valueType="num">
                                      <p:cBhvr>
                                        <p:cTn id="13" dur="32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32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93701"/>
            <a:ext cx="8596668" cy="5647662"/>
          </a:xfrm>
        </p:spPr>
        <p:txBody>
          <a:bodyPr>
            <a:normAutofit/>
          </a:bodyPr>
          <a:lstStyle/>
          <a:p>
            <a:pPr algn="just"/>
            <a:r>
              <a:rPr lang="en-US" sz="2800" b="1" dirty="0"/>
              <a:t>It's good practice these days for dictating translations, whether to a secretary or to a computer. At a more advanced level, Expert Court Interpreters, for example, are often handed documents in court and required to give a verbal translation of them on the spot. What's less apparent is that there's a good deal of sight translation in conference interpreting. It happens because many speakers are in fact reading aloud from a prepared text and make a copy of it available to the interpreters, sometimes in advance. </a:t>
            </a:r>
          </a:p>
        </p:txBody>
      </p:sp>
    </p:spTree>
    <p:extLst>
      <p:ext uri="{BB962C8B-B14F-4D97-AF65-F5344CB8AC3E}">
        <p14:creationId xmlns:p14="http://schemas.microsoft.com/office/powerpoint/2010/main" val="2636047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grpId="0" nodeType="clickEffect">
                                  <p:stCondLst>
                                    <p:cond delay="0"/>
                                  </p:stCondLst>
                                  <p:childTnLst>
                                    <p:animEffect transition="out" filter="fade">
                                      <p:cBhvr>
                                        <p:cTn id="6" dur="3750"/>
                                        <p:tgtEl>
                                          <p:spTgt spid="3">
                                            <p:txEl>
                                              <p:pRg st="0" end="0"/>
                                            </p:txEl>
                                          </p:spTgt>
                                        </p:tgtEl>
                                      </p:cBhvr>
                                    </p:animEffect>
                                    <p:anim calcmode="lin" valueType="num">
                                      <p:cBhvr>
                                        <p:cTn id="7" dur="3750"/>
                                        <p:tgtEl>
                                          <p:spTgt spid="3">
                                            <p:txEl>
                                              <p:pRg st="0" end="0"/>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3750"/>
                                        <p:tgtEl>
                                          <p:spTgt spid="3">
                                            <p:txEl>
                                              <p:pRg st="0" end="0"/>
                                            </p:txEl>
                                          </p:spTgt>
                                        </p:tgtEl>
                                        <p:attrNameLst>
                                          <p:attrName>ppt_h</p:attrName>
                                        </p:attrNameLst>
                                      </p:cBhvr>
                                      <p:tavLst>
                                        <p:tav tm="0">
                                          <p:val>
                                            <p:strVal val="ppt_h"/>
                                          </p:val>
                                        </p:tav>
                                        <p:tav tm="100000">
                                          <p:val>
                                            <p:strVal val="ppt_h"/>
                                          </p:val>
                                        </p:tav>
                                      </p:tavLst>
                                    </p:anim>
                                    <p:set>
                                      <p:cBhvr>
                                        <p:cTn id="9" dur="1" fill="hold">
                                          <p:stCondLst>
                                            <p:cond delay="374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31800"/>
            <a:ext cx="8596668" cy="5609563"/>
          </a:xfrm>
        </p:spPr>
        <p:txBody>
          <a:bodyPr>
            <a:normAutofit/>
          </a:bodyPr>
          <a:lstStyle/>
          <a:p>
            <a:pPr algn="just"/>
            <a:r>
              <a:rPr lang="en-US" sz="2800" b="1" dirty="0"/>
              <a:t>the General Assembly in their own language whatever it may be. But there's also a proviso: if the head of state chooses a non-official language, then his or her delegation must provide the UN interpreters with a prepared translation into one of the official languages. (Muammar Gaddafi once threw the UN Arabic interpreters into a loop by speaking in Arabic, but in his own Libyan dialect instead of the Standard Arabic normally spoken at conferences and without providing a translation</a:t>
            </a:r>
          </a:p>
        </p:txBody>
      </p:sp>
    </p:spTree>
    <p:extLst>
      <p:ext uri="{BB962C8B-B14F-4D97-AF65-F5344CB8AC3E}">
        <p14:creationId xmlns:p14="http://schemas.microsoft.com/office/powerpoint/2010/main" val="13600533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81001"/>
            <a:ext cx="8596668" cy="5660362"/>
          </a:xfrm>
        </p:spPr>
        <p:txBody>
          <a:bodyPr>
            <a:normAutofit/>
          </a:bodyPr>
          <a:lstStyle/>
          <a:p>
            <a:pPr algn="just"/>
            <a:r>
              <a:rPr lang="en-US" sz="3200" b="1" dirty="0"/>
              <a:t>Why listen while reading? For one thing, to keep in step with the speaker and not have the interpreter race ahead, which would be disconcerting for the audience. In any case, sight interpreting is difficult, because it requires attention to two input channels as well as a third output channel. It's not for Natural Interpreters, and as Andrew says, "most church interpreters are unprofessional."</a:t>
            </a:r>
          </a:p>
        </p:txBody>
      </p:sp>
    </p:spTree>
    <p:extLst>
      <p:ext uri="{BB962C8B-B14F-4D97-AF65-F5344CB8AC3E}">
        <p14:creationId xmlns:p14="http://schemas.microsoft.com/office/powerpoint/2010/main" val="205283945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iterate type="lt">
                                    <p:tmPct val="0"/>
                                  </p:iterate>
                                  <p:childTnLst>
                                    <p:animEffect transition="out" filter="fade">
                                      <p:cBhvr>
                                        <p:cTn id="6" dur="2750"/>
                                        <p:tgtEl>
                                          <p:spTgt spid="3">
                                            <p:txEl>
                                              <p:pRg st="0" end="0"/>
                                            </p:txEl>
                                          </p:spTgt>
                                        </p:tgtEl>
                                      </p:cBhvr>
                                    </p:animEffect>
                                    <p:set>
                                      <p:cBhvr>
                                        <p:cTn id="7" dur="1" fill="hold">
                                          <p:stCondLst>
                                            <p:cond delay="2749"/>
                                          </p:stCondLst>
                                        </p:cTn>
                                        <p:tgtEl>
                                          <p:spTgt spid="3">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6" presetClass="emph" presetSubtype="0" fill="hold" grpId="0" nodeType="clickEffect">
                                  <p:stCondLst>
                                    <p:cond delay="0"/>
                                  </p:stCondLst>
                                  <p:iterate type="lt">
                                    <p:tmPct val="4000"/>
                                  </p:iterate>
                                  <p:childTnLst>
                                    <p:set>
                                      <p:cBhvr override="childStyle">
                                        <p:cTn id="11" dur="2750" fill="hold"/>
                                        <p:tgtEl>
                                          <p:spTgt spid="3">
                                            <p:txEl>
                                              <p:pRg st="0" end="0"/>
                                            </p:txEl>
                                          </p:spTgt>
                                        </p:tgtEl>
                                        <p:attrNameLst>
                                          <p:attrName>style.color</p:attrName>
                                        </p:attrNameLst>
                                      </p:cBhvr>
                                      <p:to>
                                        <p:clrVal>
                                          <a:schemeClr val="accent2"/>
                                        </p:clrVal>
                                      </p:to>
                                    </p:set>
                                    <p:set>
                                      <p:cBhvr>
                                        <p:cTn id="12" dur="2750" fill="hold"/>
                                        <p:tgtEl>
                                          <p:spTgt spid="3">
                                            <p:txEl>
                                              <p:pRg st="0" end="0"/>
                                            </p:txEl>
                                          </p:spTgt>
                                        </p:tgtEl>
                                        <p:attrNameLst>
                                          <p:attrName>fillcolor</p:attrName>
                                        </p:attrNameLst>
                                      </p:cBhvr>
                                      <p:to>
                                        <p:clrVal>
                                          <a:schemeClr val="accent2"/>
                                        </p:clrVal>
                                      </p:to>
                                    </p:set>
                                    <p:set>
                                      <p:cBhvr>
                                        <p:cTn id="13" dur="2750" fill="hold"/>
                                        <p:tgtEl>
                                          <p:spTgt spid="3">
                                            <p:txEl>
                                              <p:pRg st="0" end="0"/>
                                            </p:txEl>
                                          </p:spTgt>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10" presetClass="emph" presetSubtype="0" fill="hold" grpId="1" nodeType="clickEffect">
                                  <p:stCondLst>
                                    <p:cond delay="0"/>
                                  </p:stCondLst>
                                  <p:iterate type="lt">
                                    <p:tmPct val="0"/>
                                  </p:iterate>
                                  <p:childTnLst>
                                    <p:anim calcmode="discrete" valueType="str">
                                      <p:cBhvr override="childStyle">
                                        <p:cTn id="17" dur="2000" fill="hold"/>
                                        <p:tgtEl>
                                          <p:spTgt spid="3">
                                            <p:txEl>
                                              <p:pRg st="0" end="0"/>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18" fill="hold">
                      <p:stCondLst>
                        <p:cond delay="indefinite"/>
                      </p:stCondLst>
                      <p:childTnLst>
                        <p:par>
                          <p:cTn id="19" fill="hold">
                            <p:stCondLst>
                              <p:cond delay="0"/>
                            </p:stCondLst>
                            <p:childTnLst>
                              <p:par>
                                <p:cTn id="20" presetID="18" presetClass="emph" presetSubtype="0" fill="hold" grpId="2" nodeType="clickEffect">
                                  <p:stCondLst>
                                    <p:cond delay="0"/>
                                  </p:stCondLst>
                                  <p:iterate type="lt">
                                    <p:tmPct val="4000"/>
                                  </p:iterate>
                                  <p:childTnLst>
                                    <p:set>
                                      <p:cBhvr override="childStyle">
                                        <p:cTn id="21" dur="500" fill="hold"/>
                                        <p:tgtEl>
                                          <p:spTgt spid="3">
                                            <p:txEl>
                                              <p:pRg st="0" end="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31801"/>
            <a:ext cx="8596668" cy="5609562"/>
          </a:xfrm>
        </p:spPr>
        <p:txBody>
          <a:bodyPr>
            <a:normAutofit/>
          </a:bodyPr>
          <a:lstStyle/>
          <a:p>
            <a:pPr algn="just"/>
            <a:r>
              <a:rPr lang="en-US" sz="2800" b="1" dirty="0"/>
              <a:t>." Even in Expert Conference Interpreting, if there are two interpreters in the booth then the one not currently interpreting should keep an ear on the one who is and another ear on the speaker in order to give the working colleague a nudge in the event that the latter gets out of step.</a:t>
            </a:r>
          </a:p>
          <a:p>
            <a:pPr algn="just"/>
            <a:r>
              <a:rPr lang="en-US" sz="2800" b="1" dirty="0"/>
              <a:t>At the UN, the written translation provided for speakers in a non-official language is read out by a regular UN interpreter. </a:t>
            </a:r>
          </a:p>
        </p:txBody>
      </p:sp>
    </p:spTree>
    <p:extLst>
      <p:ext uri="{BB962C8B-B14F-4D97-AF65-F5344CB8AC3E}">
        <p14:creationId xmlns:p14="http://schemas.microsoft.com/office/powerpoint/2010/main" val="780675513"/>
      </p:ext>
    </p:extLst>
  </p:cSld>
  <p:clrMapOvr>
    <a:masterClrMapping/>
  </p:clrMapOvr>
  <mc:AlternateContent xmlns:mc="http://schemas.openxmlformats.org/markup-compatibility/2006" xmlns:p14="http://schemas.microsoft.com/office/powerpoint/2010/main">
    <mc:Choice Requires="p14">
      <p:transition spd="slow" p14:dur="25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3000" fill="hold"/>
                                        <p:tgtEl>
                                          <p:spTgt spid="3">
                                            <p:txEl>
                                              <p:pRg st="0" end="0"/>
                                            </p:txEl>
                                          </p:spTgt>
                                        </p:tgtEl>
                                        <p:attrNameLst>
                                          <p:attrName>style.textDecorationUnderline</p:attrName>
                                        </p:attrNameLst>
                                      </p:cBhvr>
                                      <p:to>
                                        <p:strVal val="true"/>
                                      </p:to>
                                    </p:set>
                                  </p:childTnLst>
                                </p:cTn>
                              </p:par>
                              <p:par>
                                <p:cTn id="7" presetID="18" presetClass="emph" presetSubtype="0" fill="hold" nodeType="withEffect">
                                  <p:stCondLst>
                                    <p:cond delay="0"/>
                                  </p:stCondLst>
                                  <p:iterate type="lt">
                                    <p:tmPct val="4000"/>
                                  </p:iterate>
                                  <p:childTnLst>
                                    <p:set>
                                      <p:cBhvr override="childStyle">
                                        <p:cTn id="8" dur="3000" fill="hold"/>
                                        <p:tgtEl>
                                          <p:spTgt spid="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08001"/>
            <a:ext cx="8596668" cy="5533362"/>
          </a:xfrm>
        </p:spPr>
        <p:txBody>
          <a:bodyPr>
            <a:normAutofit/>
          </a:bodyPr>
          <a:lstStyle/>
          <a:p>
            <a:pPr algn="just"/>
            <a:r>
              <a:rPr lang="en-US" sz="2800" b="1" dirty="0"/>
              <a:t>But the UN interpreter can't understand and follow the speaker, so who's to keep speaker and interpreter in step? That task is performed by someone who does understand the speaker's language, usually a member of his or her delegation, and does so by pointing to the segment of the translation that corresponds to what the speaker is saying at the moment. For which reason, the person is known jokingly as </a:t>
            </a:r>
            <a:r>
              <a:rPr lang="en-US" sz="2800" b="1" i="1" dirty="0"/>
              <a:t>the finger man</a:t>
            </a:r>
            <a:r>
              <a:rPr lang="en-US" sz="2800" b="1" dirty="0"/>
              <a:t>.</a:t>
            </a:r>
          </a:p>
          <a:p>
            <a:pPr algn="just"/>
            <a:endParaRPr lang="en-US" sz="2800" b="1" dirty="0"/>
          </a:p>
        </p:txBody>
      </p:sp>
    </p:spTree>
    <p:extLst>
      <p:ext uri="{BB962C8B-B14F-4D97-AF65-F5344CB8AC3E}">
        <p14:creationId xmlns:p14="http://schemas.microsoft.com/office/powerpoint/2010/main" val="2437404136"/>
      </p:ext>
    </p:extLst>
  </p:cSld>
  <p:clrMapOvr>
    <a:masterClrMapping/>
  </p:clrMapOvr>
  <mc:AlternateContent xmlns:mc="http://schemas.openxmlformats.org/markup-compatibility/2006" xmlns:p14="http://schemas.microsoft.com/office/powerpoint/2010/main">
    <mc:Choice Requires="p14">
      <p:transition spd="slow" p14:dur="17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mph" presetSubtype="0" fill="hold" nodeType="clickEffect">
                                  <p:stCondLst>
                                    <p:cond delay="0"/>
                                  </p:stCondLst>
                                  <p:iterate type="lt">
                                    <p:tmPct val="10000"/>
                                  </p:iterate>
                                  <p:childTnLst>
                                    <p:animClr clrSpc="rgb" dir="cw">
                                      <p:cBhvr override="childStyle">
                                        <p:cTn id="6" dur="500" fill="hold"/>
                                        <p:tgtEl>
                                          <p:spTgt spid="3">
                                            <p:txEl>
                                              <p:pRg st="0" end="0"/>
                                            </p:txEl>
                                          </p:spTgt>
                                        </p:tgtEl>
                                        <p:attrNameLst>
                                          <p:attrName>style.color</p:attrName>
                                        </p:attrNameLst>
                                      </p:cBhvr>
                                      <p:to>
                                        <a:schemeClr val="accent2"/>
                                      </p:to>
                                    </p:animClr>
                                    <p:animClr clrSpc="rgb" dir="cw">
                                      <p:cBhvr>
                                        <p:cTn id="7" dur="500" fill="hold"/>
                                        <p:tgtEl>
                                          <p:spTgt spid="3">
                                            <p:txEl>
                                              <p:pRg st="0" end="0"/>
                                            </p:txEl>
                                          </p:spTgt>
                                        </p:tgtEl>
                                        <p:attrNameLst>
                                          <p:attrName>fillcolor</p:attrName>
                                        </p:attrNameLst>
                                      </p:cBhvr>
                                      <p:to>
                                        <a:schemeClr val="accent2"/>
                                      </p:to>
                                    </p:animClr>
                                    <p:set>
                                      <p:cBhvr>
                                        <p:cTn id="8" dur="500" fill="hold"/>
                                        <p:tgtEl>
                                          <p:spTgt spid="3">
                                            <p:txEl>
                                              <p:pRg st="0" end="0"/>
                                            </p:txEl>
                                          </p:spTgt>
                                        </p:tgtEl>
                                        <p:attrNameLst>
                                          <p:attrName>fill.type</p:attrName>
                                        </p:attrNameLst>
                                      </p:cBhvr>
                                      <p:to>
                                        <p:strVal val="solid"/>
                                      </p:to>
                                    </p:set>
                                    <p:anim to="1.5" calcmode="lin" valueType="num">
                                      <p:cBhvr override="childStyle">
                                        <p:cTn id="9" dur="500" fill="hold"/>
                                        <p:tgtEl>
                                          <p:spTgt spid="3">
                                            <p:txEl>
                                              <p:pRg st="0" end="0"/>
                                            </p:txEl>
                                          </p:spTgt>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69901"/>
            <a:ext cx="8596668" cy="5571462"/>
          </a:xfrm>
        </p:spPr>
        <p:txBody>
          <a:bodyPr/>
          <a:lstStyle/>
          <a:p>
            <a:r>
              <a:rPr lang="en-US" dirty="0"/>
              <a:t>Homework  Lecture 2</a:t>
            </a:r>
          </a:p>
          <a:p>
            <a:r>
              <a:rPr lang="en-US" dirty="0"/>
              <a:t>Fill the blanks</a:t>
            </a:r>
          </a:p>
          <a:p>
            <a:r>
              <a:rPr lang="en-US" dirty="0"/>
              <a:t>1.</a:t>
            </a:r>
            <a:r>
              <a:rPr lang="en-US" b="1" dirty="0"/>
              <a:t> This hybrid of written translating and interpreting has a traditional name, </a:t>
            </a:r>
            <a:r>
              <a:rPr lang="en-US" b="1" i="1" dirty="0"/>
              <a:t>---------- translation</a:t>
            </a:r>
            <a:r>
              <a:rPr lang="en-US" b="1" dirty="0"/>
              <a:t>, and it's a common exercise in translator -------schools. </a:t>
            </a:r>
          </a:p>
          <a:p>
            <a:r>
              <a:rPr lang="en-US" dirty="0"/>
              <a:t>2.</a:t>
            </a:r>
            <a:r>
              <a:rPr lang="en-US" b="1" dirty="0"/>
              <a:t> Why listen while reading in sight interpreting?</a:t>
            </a:r>
          </a:p>
          <a:p>
            <a:r>
              <a:rPr lang="en-US" b="1" dirty="0"/>
              <a:t>3.Write  an   essay  on the importance of  reading in sight interpreting </a:t>
            </a:r>
          </a:p>
          <a:p>
            <a:r>
              <a:rPr lang="en-US" b="1" dirty="0"/>
              <a:t>4. What does the interpreter do in Conference Interpreting ?</a:t>
            </a:r>
          </a:p>
          <a:p>
            <a:r>
              <a:rPr lang="en-US" b="1" dirty="0"/>
              <a:t>5.</a:t>
            </a:r>
            <a:endParaRPr lang="en-US" dirty="0"/>
          </a:p>
        </p:txBody>
      </p:sp>
    </p:spTree>
    <p:extLst>
      <p:ext uri="{BB962C8B-B14F-4D97-AF65-F5344CB8AC3E}">
        <p14:creationId xmlns:p14="http://schemas.microsoft.com/office/powerpoint/2010/main" val="117082820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31</TotalTime>
  <Words>592</Words>
  <Application>Microsoft Office PowerPoint</Application>
  <PresentationFormat>Widescreen</PresentationFormat>
  <Paragraphs>15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University of Basrah College of Arts Dept. of Translation Sight Interpretation   Lecture 2</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MacBook</dc:creator>
  <cp:lastModifiedBy>Muqda</cp:lastModifiedBy>
  <cp:revision>5</cp:revision>
  <dcterms:created xsi:type="dcterms:W3CDTF">2020-12-10T18:35:50Z</dcterms:created>
  <dcterms:modified xsi:type="dcterms:W3CDTF">2022-09-20T17:57:34Z</dcterms:modified>
</cp:coreProperties>
</file>